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sldIdLst>
    <p:sldId id="284" r:id="rId2"/>
    <p:sldId id="257" r:id="rId3"/>
    <p:sldId id="258" r:id="rId4"/>
    <p:sldId id="259" r:id="rId5"/>
    <p:sldId id="260" r:id="rId6"/>
    <p:sldId id="285" r:id="rId7"/>
    <p:sldId id="270" r:id="rId8"/>
    <p:sldId id="262" r:id="rId9"/>
    <p:sldId id="264" r:id="rId10"/>
    <p:sldId id="268" r:id="rId11"/>
    <p:sldId id="269" r:id="rId12"/>
    <p:sldId id="28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3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4487678339818E-2"/>
          <c:y val="4.4897959183673466E-2"/>
          <c:w val="0.91828793774319062"/>
          <c:h val="0.69795918367346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Лист1!$I$14:$I$15</c:f>
              <c:strCache>
                <c:ptCount val="2"/>
                <c:pt idx="0">
                  <c:v>commodity timber share extraction from forest ecosystems stocks of Ukraine, %</c:v>
                </c:pt>
              </c:strCache>
            </c:strRef>
          </c:tx>
          <c:spPr>
            <a:pattFill prst="wdUpDiag">
              <a:fgClr>
                <a:srgbClr xmlns:mc="http://schemas.openxmlformats.org/markup-compatibility/2006" xmlns:a14="http://schemas.microsoft.com/office/drawing/2010/main" val="000000" mc:Ignorable="a14" a14:legacySpreadsheetColorIndex="8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540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3925683601850896E-3"/>
                  <c:y val="0.20315358231227809"/>
                </c:manualLayout>
              </c:layout>
              <c:spPr>
                <a:solidFill>
                  <a:srgbClr val="FFFFFF"/>
                </a:solidFill>
                <a:ln w="3852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79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09-40DD-940C-7FF547C45B72}"/>
                </c:ext>
              </c:extLst>
            </c:dLbl>
            <c:dLbl>
              <c:idx val="1"/>
              <c:layout>
                <c:manualLayout>
                  <c:x val="-8.2836259042997074E-3"/>
                  <c:y val="0.21466503527902733"/>
                </c:manualLayout>
              </c:layout>
              <c:spPr>
                <a:solidFill>
                  <a:srgbClr val="FFFFFF"/>
                </a:solidFill>
                <a:ln w="3852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79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09-40DD-940C-7FF547C45B72}"/>
                </c:ext>
              </c:extLst>
            </c:dLbl>
            <c:dLbl>
              <c:idx val="2"/>
              <c:layout>
                <c:manualLayout>
                  <c:x val="-1.3471700309633627E-2"/>
                  <c:y val="0.19029710452061183"/>
                </c:manualLayout>
              </c:layout>
              <c:spPr>
                <a:solidFill>
                  <a:srgbClr val="FFFFFF"/>
                </a:solidFill>
                <a:ln w="3852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79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09-40DD-940C-7FF547C45B72}"/>
                </c:ext>
              </c:extLst>
            </c:dLbl>
            <c:dLbl>
              <c:idx val="3"/>
              <c:layout>
                <c:manualLayout>
                  <c:x val="-1.0877673547652345E-2"/>
                  <c:y val="0.19077968322032618"/>
                </c:manualLayout>
              </c:layout>
              <c:spPr>
                <a:solidFill>
                  <a:srgbClr val="FFFFFF"/>
                </a:solidFill>
                <a:ln w="3852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79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09-40DD-940C-7FF547C45B72}"/>
                </c:ext>
              </c:extLst>
            </c:dLbl>
            <c:dLbl>
              <c:idx val="4"/>
              <c:layout>
                <c:manualLayout>
                  <c:x val="-4.3925962020133769E-3"/>
                  <c:y val="0.20192162221333071"/>
                </c:manualLayout>
              </c:layout>
              <c:spPr>
                <a:solidFill>
                  <a:srgbClr val="FFFFFF"/>
                </a:solidFill>
                <a:ln w="3852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79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09-40DD-940C-7FF547C45B72}"/>
                </c:ext>
              </c:extLst>
            </c:dLbl>
            <c:spPr>
              <a:solidFill>
                <a:srgbClr val="FFFFFF"/>
              </a:solidFill>
              <a:ln w="3852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Лист1!$H$16:$H$21</c:f>
              <c:strCache>
                <c:ptCount val="6"/>
                <c:pt idx="0">
                  <c:v>Denmark</c:v>
                </c:pt>
                <c:pt idx="1">
                  <c:v>Poland</c:v>
                </c:pt>
                <c:pt idx="2">
                  <c:v>Hungary</c:v>
                </c:pt>
                <c:pt idx="3">
                  <c:v>Austria </c:v>
                </c:pt>
                <c:pt idx="4">
                  <c:v>Slovakia</c:v>
                </c:pt>
                <c:pt idx="5">
                  <c:v>Ukraine</c:v>
                </c:pt>
              </c:strCache>
            </c:strRef>
          </c:cat>
          <c:val>
            <c:numRef>
              <c:f>Лист1!$I$16:$I$21</c:f>
              <c:numCache>
                <c:formatCode>0.00</c:formatCode>
                <c:ptCount val="6"/>
                <c:pt idx="0">
                  <c:v>2.1398148148148151</c:v>
                </c:pt>
                <c:pt idx="1">
                  <c:v>1.9622742801366519</c:v>
                </c:pt>
                <c:pt idx="2">
                  <c:v>1.7813370473537604</c:v>
                </c:pt>
                <c:pt idx="3">
                  <c:v>1.7534801762114538</c:v>
                </c:pt>
                <c:pt idx="4">
                  <c:v>1.6859922178988327</c:v>
                </c:pt>
                <c:pt idx="5">
                  <c:v>0.78702218027371407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09-40DD-940C-7FF547C45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365605839"/>
        <c:axId val="1"/>
      </c:barChart>
      <c:catAx>
        <c:axId val="13656058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819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881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.5"/>
          <c:min val="0.5"/>
        </c:scaling>
        <c:delete val="0"/>
        <c:axPos val="l"/>
        <c:majorGridlines>
          <c:spPr>
            <a:ln w="3852">
              <a:solidFill>
                <a:srgbClr val="C0C0C0"/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spPr>
          <a:ln w="3081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65605839"/>
        <c:crosses val="autoZero"/>
        <c:crossBetween val="between"/>
        <c:majorUnit val="0.5"/>
        <c:minorUnit val="0.1"/>
      </c:valAx>
      <c:spPr>
        <a:solidFill>
          <a:srgbClr val="FFFFFF"/>
        </a:solidFill>
        <a:ln w="15409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7341115434500647"/>
          <c:y val="1.8367346938775512E-2"/>
          <c:w val="0.38521400778210119"/>
          <c:h val="8.9795918367346933E-2"/>
        </c:manualLayout>
      </c:layout>
      <c:overlay val="0"/>
      <c:spPr>
        <a:solidFill>
          <a:srgbClr val="FFFFFF"/>
        </a:solidFill>
        <a:ln w="3852">
          <a:solidFill>
            <a:srgbClr val="000000"/>
          </a:solidFill>
          <a:prstDash val="solid"/>
        </a:ln>
      </c:spPr>
      <c:txPr>
        <a:bodyPr/>
        <a:lstStyle/>
        <a:p>
          <a:pPr>
            <a:defRPr sz="133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852">
      <a:solidFill>
        <a:srgbClr val="000000"/>
      </a:solidFill>
      <a:prstDash val="solid"/>
    </a:ln>
  </c:spPr>
  <c:txPr>
    <a:bodyPr/>
    <a:lstStyle/>
    <a:p>
      <a:pPr>
        <a:defRPr sz="2548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0.07625</cdr:x>
      <cdr:y>0</cdr:y>
    </cdr:from>
    <cdr:to>
      <cdr:x>0.1415</cdr:x>
      <cdr:y>0.06225</cdr:y>
    </cdr:to>
    <cdr:sp macro="" textlink="">
      <cdr:nvSpPr>
        <cdr:cNvPr id="4097" name="Text Box 1">
          <a:extLst xmlns:a="http://schemas.openxmlformats.org/drawingml/2006/main">
            <a:ext uri="{FF2B5EF4-FFF2-40B4-BE49-F238E27FC236}">
              <a16:creationId xmlns:a16="http://schemas.microsoft.com/office/drawing/2014/main" id="{AFF773C1-B874-4C66-9BD5-B48F8D11587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9963" y="0"/>
          <a:ext cx="479181" cy="2905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45720" tIns="32004" rIns="45720" bIns="32004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850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089F6-9585-41B4-A7DE-46FB363ED39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8B7D7-E5A2-4218-8E8C-9FC9D008A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3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71603F-DFB3-4A77-8CF1-740E9E92FA85}" type="slidenum">
              <a:rPr lang="en-GB" altLang="ru-RU">
                <a:solidFill>
                  <a:prstClr val="black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GB" altLang="ru-RU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6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8B7D7-E5A2-4218-8E8C-9FC9D008A14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69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8B7D7-E5A2-4218-8E8C-9FC9D008A14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3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95BE9-9C1D-4BE7-AFC2-0D87D40C2BDF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2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97795-1CD9-4D00-8D26-8B8785E2BCF5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7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85F72-C70B-4B3C-B46F-9DC6B163574B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2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350FBC5-8DAA-4805-AFA7-2DC7672FBD1C}" type="datetime1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86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8D5A640-8A75-40B9-AFDB-E64E282209A5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12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1F3BF09-EBD0-4746-9F5D-5AE83B3C8B55}" type="datetime1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2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CCD634-4D29-4F60-BD8C-C6359AB1F6D7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97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FBAED-ED21-469D-BBB4-577153A43F5D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0001B-568B-403F-A57A-499878A6C547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1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9BFD3-DE13-4C9D-832A-6B3556476FAD}" type="datetime1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73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989016-E9A4-4EA1-9F4C-B5F847E99969}" type="datetime1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4AD14-309E-431D-B2F2-7A8779E9556E}" type="datetime1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8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F8323-117B-4F9A-9ABB-299F9C11B438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7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BED4D-AC82-44EB-99B3-0EFB473E8972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4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alpha val="50000"/>
              </a:schemeClr>
            </a:gs>
            <a:gs pos="100000">
              <a:srgbClr val="FFFF00">
                <a:alpha val="80000"/>
                <a:lumMod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A350FC4-827A-4F24-A9AF-7F0432204EBC}" type="datetime1">
              <a:rPr lang="ru-RU" smtClean="0"/>
              <a:t>23.09.2020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AF07A4-6D72-4161-987B-91B3D5146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1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1">
                <a:alpha val="50000"/>
              </a:schemeClr>
            </a:gs>
            <a:gs pos="100000">
              <a:srgbClr val="FFFF00">
                <a:alpha val="80000"/>
                <a:lumMod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4" descr="Logo_2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41" y="170210"/>
            <a:ext cx="2941164" cy="29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152705" y="532263"/>
            <a:ext cx="8534400" cy="551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uk-UA" altLang="ru-RU" sz="1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National </a:t>
            </a:r>
            <a:r>
              <a:rPr 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Academy </a:t>
            </a:r>
            <a:r>
              <a:rPr 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of </a:t>
            </a:r>
            <a:r>
              <a:rPr 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Agrarian </a:t>
            </a:r>
            <a:r>
              <a:rPr 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Sciences </a:t>
            </a:r>
            <a:r>
              <a:rPr 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of</a:t>
            </a:r>
            <a:r>
              <a:rPr 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 Ukraine</a:t>
            </a:r>
            <a:endParaRPr lang="uk-UA" sz="1600" b="1" cap="all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/>
            <a:br>
              <a:rPr lang="uk-UA" altLang="uk-UA" sz="16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Institute </a:t>
            </a:r>
            <a:r>
              <a:rPr lang="uk-UA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of</a:t>
            </a:r>
            <a:r>
              <a:rPr lang="uk-UA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Agroecology </a:t>
            </a:r>
            <a:r>
              <a:rPr lang="uk-UA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and </a:t>
            </a:r>
            <a:r>
              <a:rPr lang="uk-UA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Environmental</a:t>
            </a:r>
            <a:r>
              <a:rPr lang="uk-UA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1600" b="1" cap="all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Management</a:t>
            </a:r>
            <a:endParaRPr lang="uk-UA" altLang="uk-UA" sz="1600" b="1" cap="all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uk-UA" altLang="ru-RU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uk-UA" altLang="ru-RU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uk-UA" altLang="ru-RU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uk-UA" altLang="ru-RU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sz="2200" b="1" cap="all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support OF THE</a:t>
            </a:r>
          </a:p>
          <a:p>
            <a:pPr algn="ctr" eaLnBrk="1" hangingPunct="1"/>
            <a:r>
              <a:rPr lang="en-US" altLang="ru-RU" sz="2200" b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FORESTRY SECTOR</a:t>
            </a:r>
            <a:r>
              <a:rPr lang="ru-RU" altLang="ru-RU" sz="2200" b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UKRAINE </a:t>
            </a:r>
            <a:r>
              <a:rPr lang="uk-UA" altLang="ru-RU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uk-UA" altLang="ru-RU" dirty="0">
              <a:ln w="0"/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uk-UA" altLang="ru-RU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ru-RU" sz="2000" b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Oksana I. </a:t>
            </a:r>
            <a:r>
              <a:rPr lang="en-US" altLang="ru-RU" sz="2000" b="1" dirty="0" err="1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Drebot</a:t>
            </a:r>
            <a:r>
              <a:rPr lang="uk-UA" altLang="ru-RU" sz="2000" b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Corresponding Member of NAAS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ru-RU" sz="2000" b="1" i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 of Economics, professor</a:t>
            </a:r>
            <a:endParaRPr lang="uk-UA" altLang="ru-RU" sz="2000" i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uk-UA" altLang="ru-RU" sz="2000" i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uk-UA" altLang="ru-RU" sz="2000" i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uk-UA" altLang="ru-RU" sz="2000" i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4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143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12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163975"/>
              </p:ext>
            </p:extLst>
          </p:nvPr>
        </p:nvGraphicFramePr>
        <p:xfrm>
          <a:off x="1927225" y="120650"/>
          <a:ext cx="8551863" cy="587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Picture" r:id="rId3" imgW="6419880" imgH="5257800" progId="Word.Picture.8">
                  <p:embed/>
                </p:oleObj>
              </mc:Choice>
              <mc:Fallback>
                <p:oleObj name="Picture" r:id="rId3" imgW="6419880" imgH="5257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120650"/>
                        <a:ext cx="8551863" cy="587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437508" y="6075511"/>
            <a:ext cx="1133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institutional provision of sustainable forest sector development</a:t>
            </a:r>
            <a:endParaRPr lang="uk-UA" alt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24" descr="Logo_2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7" y="120650"/>
            <a:ext cx="1088245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068340" y="6277970"/>
            <a:ext cx="65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19483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43001" y="1244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726542"/>
              </p:ext>
            </p:extLst>
          </p:nvPr>
        </p:nvGraphicFramePr>
        <p:xfrm>
          <a:off x="1639888" y="193675"/>
          <a:ext cx="8840787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Picture" r:id="rId3" imgW="6042600" imgH="4524480" progId="Word.Picture.8">
                  <p:embed/>
                </p:oleObj>
              </mc:Choice>
              <mc:Fallback>
                <p:oleObj name="Picture" r:id="rId3" imgW="6042600" imgH="452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193675"/>
                        <a:ext cx="8840787" cy="565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58006" y="5983716"/>
            <a:ext cx="82109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400" b="1" dirty="0">
                <a:solidFill>
                  <a:srgbClr val="110A9A"/>
                </a:solidFill>
                <a:latin typeface="Times New Roman" panose="02020603050405020304" pitchFamily="18" charset="0"/>
              </a:rPr>
              <a:t>Structural model of the ecological management system at </a:t>
            </a:r>
          </a:p>
          <a:p>
            <a:pPr algn="ctr"/>
            <a:r>
              <a:rPr lang="en-US" altLang="ru-RU" sz="2400" b="1" dirty="0">
                <a:solidFill>
                  <a:srgbClr val="110A9A"/>
                </a:solidFill>
                <a:latin typeface="Times New Roman" panose="02020603050405020304" pitchFamily="18" charset="0"/>
              </a:rPr>
              <a:t>the enterprise of the forest sector of the economy</a:t>
            </a:r>
            <a:endParaRPr lang="ru-RU" altLang="ru-RU" sz="2400" b="1" dirty="0">
              <a:solidFill>
                <a:srgbClr val="110A9A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Рисунок 24" descr="Logo_2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15" y="193675"/>
            <a:ext cx="1100288" cy="109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068341" y="6277970"/>
            <a:ext cx="73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71302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Результат пошуку зображень за запитом &quot;Основні показники розвитку лісового господарства  України за 2005–2014 рр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3825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1444293" y="1230923"/>
            <a:ext cx="8915400" cy="402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uk-UA" altLang="ru-RU" sz="72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ru-RU" sz="7200" b="1" dirty="0">
                <a:solidFill>
                  <a:srgbClr val="FFFF00"/>
                </a:solidFill>
                <a:latin typeface="Times New Roman" pitchFamily="18" charset="0"/>
              </a:rPr>
              <a:t>THANK YOU FOR ATTENTION</a:t>
            </a:r>
            <a:r>
              <a:rPr lang="uk-UA" altLang="ru-RU" sz="7200" b="1" dirty="0">
                <a:solidFill>
                  <a:srgbClr val="FFFF00"/>
                </a:solidFill>
                <a:latin typeface="Times New Roman" pitchFamily="18" charset="0"/>
              </a:rPr>
              <a:t>!</a:t>
            </a:r>
            <a:endParaRPr lang="ru-RU" altLang="ru-RU" sz="72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43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81119" y="5732889"/>
            <a:ext cx="80297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The scheme of resource structural institutionalization</a:t>
            </a:r>
          </a:p>
          <a:p>
            <a:pPr algn="ctr"/>
            <a:r>
              <a:rPr lang="en-US" alt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of management in the forestry sector of economy</a:t>
            </a:r>
            <a:endParaRPr lang="uk-UA" alt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1143001" y="1510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1143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12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373183"/>
              </p:ext>
            </p:extLst>
          </p:nvPr>
        </p:nvGraphicFramePr>
        <p:xfrm>
          <a:off x="1319213" y="-3175"/>
          <a:ext cx="9555162" cy="566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Picture" r:id="rId4" imgW="5829480" imgH="3429000" progId="Word.Picture.8">
                  <p:embed/>
                </p:oleObj>
              </mc:Choice>
              <mc:Fallback>
                <p:oleObj name="Picture" r:id="rId4" imgW="5829480" imgH="34290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-3175"/>
                        <a:ext cx="9555162" cy="566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24" descr="Logo_2.ep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31" y="43934"/>
            <a:ext cx="1085676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68341" y="6277970"/>
            <a:ext cx="31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4935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3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55687" y="5832476"/>
            <a:ext cx="9864726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The block diagram of the institutionalization of management in the forestry sector of economy</a:t>
            </a:r>
            <a:endParaRPr lang="uk-UA" alt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1143001" y="14726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552803"/>
              </p:ext>
            </p:extLst>
          </p:nvPr>
        </p:nvGraphicFramePr>
        <p:xfrm>
          <a:off x="1411288" y="-174625"/>
          <a:ext cx="9442450" cy="583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Picture" r:id="rId3" imgW="7886880" imgH="4343400" progId="Word.Picture.8">
                  <p:embed/>
                </p:oleObj>
              </mc:Choice>
              <mc:Fallback>
                <p:oleObj name="Picture" r:id="rId3" imgW="7886880" imgH="4343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-174625"/>
                        <a:ext cx="9442450" cy="583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24" descr="Logo_2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84" y="95542"/>
            <a:ext cx="960682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68341" y="6277970"/>
            <a:ext cx="31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9760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143001" y="5439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782889" y="6031340"/>
            <a:ext cx="61928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400" b="1" dirty="0">
                <a:solidFill>
                  <a:srgbClr val="110A9A"/>
                </a:solidFill>
                <a:latin typeface="Times New Roman" panose="02020603050405020304" pitchFamily="18" charset="0"/>
              </a:rPr>
              <a:t>Organizational and technological structure of the forest economy sector of Ukraine</a:t>
            </a:r>
            <a:endParaRPr lang="ru-RU" altLang="ru-RU" sz="2400" dirty="0">
              <a:solidFill>
                <a:srgbClr val="110A9A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143001" y="3249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654767"/>
              </p:ext>
            </p:extLst>
          </p:nvPr>
        </p:nvGraphicFramePr>
        <p:xfrm>
          <a:off x="1152525" y="409575"/>
          <a:ext cx="9705975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Picture" r:id="rId3" imgW="9725040" imgH="5838840" progId="Word.Picture.8">
                  <p:embed/>
                </p:oleObj>
              </mc:Choice>
              <mc:Fallback>
                <p:oleObj name="Picture" r:id="rId3" imgW="9725040" imgH="5838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409575"/>
                        <a:ext cx="9705975" cy="582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24" descr="Logo_2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16" y="169125"/>
            <a:ext cx="997809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68341" y="6277970"/>
            <a:ext cx="31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953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43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4440" y="5876459"/>
            <a:ext cx="117405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scheme of forestry sector interaction with adjacent economic sectors</a:t>
            </a:r>
            <a:endParaRPr lang="uk-UA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143001" y="1129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143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2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717096"/>
              </p:ext>
            </p:extLst>
          </p:nvPr>
        </p:nvGraphicFramePr>
        <p:xfrm>
          <a:off x="1955800" y="112713"/>
          <a:ext cx="8129588" cy="571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Picture" r:id="rId3" imgW="7086600" imgH="5029200" progId="Word.Picture.8">
                  <p:embed/>
                </p:oleObj>
              </mc:Choice>
              <mc:Fallback>
                <p:oleObj name="Picture" r:id="rId3" imgW="7086600" imgH="5029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112713"/>
                        <a:ext cx="8129588" cy="571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24" descr="Logo_2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40" y="112713"/>
            <a:ext cx="1259498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068341" y="6277970"/>
            <a:ext cx="31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2726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1"/>
          <p:cNvSpPr>
            <a:spLocks noChangeArrowheads="1"/>
          </p:cNvSpPr>
          <p:nvPr/>
        </p:nvSpPr>
        <p:spPr bwMode="auto">
          <a:xfrm>
            <a:off x="3352800" y="30210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6" name="Group 55"/>
          <p:cNvGrpSpPr>
            <a:grpSpLocks noChangeAspect="1"/>
          </p:cNvGrpSpPr>
          <p:nvPr/>
        </p:nvGrpSpPr>
        <p:grpSpPr bwMode="auto">
          <a:xfrm>
            <a:off x="970671" y="2252434"/>
            <a:ext cx="9875939" cy="5770779"/>
            <a:chOff x="2717" y="2165"/>
            <a:chExt cx="7537" cy="7035"/>
          </a:xfrm>
        </p:grpSpPr>
        <p:sp>
          <p:nvSpPr>
            <p:cNvPr id="47" name="AutoShape 90"/>
            <p:cNvSpPr>
              <a:spLocks noChangeAspect="1" noChangeArrowheads="1" noTextEdit="1"/>
            </p:cNvSpPr>
            <p:nvPr/>
          </p:nvSpPr>
          <p:spPr bwMode="auto">
            <a:xfrm>
              <a:off x="2717" y="2756"/>
              <a:ext cx="7483" cy="6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9" name="Text Box 88"/>
            <p:cNvSpPr txBox="1">
              <a:spLocks noChangeArrowheads="1"/>
            </p:cNvSpPr>
            <p:nvPr/>
          </p:nvSpPr>
          <p:spPr bwMode="auto">
            <a:xfrm>
              <a:off x="4305" y="3607"/>
              <a:ext cx="1270" cy="4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Forest land</a:t>
              </a:r>
              <a:endParaRPr kumimoji="0" lang="uk-UA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87"/>
            <p:cNvSpPr txBox="1">
              <a:spLocks noChangeArrowheads="1"/>
            </p:cNvSpPr>
            <p:nvPr/>
          </p:nvSpPr>
          <p:spPr bwMode="auto">
            <a:xfrm>
              <a:off x="8366" y="3283"/>
              <a:ext cx="1834" cy="41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</a:rPr>
                <a:t>Other forested land</a:t>
              </a:r>
              <a:r>
                <a:rPr kumimoji="0" lang="uk-UA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86"/>
            <p:cNvSpPr txBox="1">
              <a:spLocks noChangeArrowheads="1"/>
            </p:cNvSpPr>
            <p:nvPr/>
          </p:nvSpPr>
          <p:spPr bwMode="auto">
            <a:xfrm>
              <a:off x="3768" y="4673"/>
              <a:ext cx="1412" cy="60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</a:rPr>
                <a:t>Covered with forest vegetation</a:t>
              </a:r>
              <a:endPara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 Box 85"/>
            <p:cNvSpPr txBox="1">
              <a:spLocks noChangeArrowheads="1"/>
            </p:cNvSpPr>
            <p:nvPr/>
          </p:nvSpPr>
          <p:spPr bwMode="auto">
            <a:xfrm>
              <a:off x="5001" y="5716"/>
              <a:ext cx="1270" cy="83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Of unnatural origin</a:t>
              </a:r>
              <a:endParaRPr kumimoji="0" 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84"/>
            <p:cNvSpPr txBox="1">
              <a:spLocks noChangeArrowheads="1"/>
            </p:cNvSpPr>
            <p:nvPr/>
          </p:nvSpPr>
          <p:spPr bwMode="auto">
            <a:xfrm>
              <a:off x="3565" y="5692"/>
              <a:ext cx="1271" cy="69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Of natural origin</a:t>
              </a:r>
              <a:r>
                <a:rPr kumimoji="0" lang="uk-U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</a:t>
              </a:r>
              <a:endParaRPr kumimoji="0" 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Text Box 83"/>
            <p:cNvSpPr txBox="1">
              <a:spLocks noChangeArrowheads="1"/>
            </p:cNvSpPr>
            <p:nvPr/>
          </p:nvSpPr>
          <p:spPr bwMode="auto">
            <a:xfrm>
              <a:off x="8655" y="3978"/>
              <a:ext cx="1411" cy="6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Land</a:t>
              </a:r>
              <a:r>
                <a:rPr kumimoji="0" lang="uk-UA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</a:rPr>
                <a:t>overgrown with shrubs</a:t>
              </a:r>
              <a:endPara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76"/>
            <p:cNvSpPr>
              <a:spLocks noChangeShapeType="1"/>
            </p:cNvSpPr>
            <p:nvPr/>
          </p:nvSpPr>
          <p:spPr bwMode="auto">
            <a:xfrm>
              <a:off x="4977" y="2165"/>
              <a:ext cx="1" cy="9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2" name="Line 75"/>
            <p:cNvSpPr>
              <a:spLocks noChangeShapeType="1"/>
            </p:cNvSpPr>
            <p:nvPr/>
          </p:nvSpPr>
          <p:spPr bwMode="auto">
            <a:xfrm>
              <a:off x="4977" y="2379"/>
              <a:ext cx="4235" cy="8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8" name="Line 69"/>
            <p:cNvSpPr>
              <a:spLocks noChangeShapeType="1"/>
            </p:cNvSpPr>
            <p:nvPr/>
          </p:nvSpPr>
          <p:spPr bwMode="auto">
            <a:xfrm flipH="1">
              <a:off x="4964" y="4035"/>
              <a:ext cx="0" cy="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 flipV="1">
              <a:off x="3974" y="5274"/>
              <a:ext cx="424" cy="4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566" y="5290"/>
              <a:ext cx="706" cy="41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>
              <a:off x="9210" y="3701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2" name="Text Box 65"/>
            <p:cNvSpPr txBox="1">
              <a:spLocks noChangeArrowheads="1"/>
            </p:cNvSpPr>
            <p:nvPr/>
          </p:nvSpPr>
          <p:spPr bwMode="auto">
            <a:xfrm>
              <a:off x="3195" y="6588"/>
              <a:ext cx="7059" cy="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Ecological and economic targets of land resources of the total area of the country and within the accounting category “Forest land and other forested"</a:t>
              </a:r>
              <a:endPara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63"/>
            <p:cNvSpPr txBox="1">
              <a:spLocks noChangeArrowheads="1"/>
            </p:cNvSpPr>
            <p:nvPr/>
          </p:nvSpPr>
          <p:spPr bwMode="auto">
            <a:xfrm>
              <a:off x="5321" y="4724"/>
              <a:ext cx="1413" cy="83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</a:rPr>
                <a:t>Temporarily not covered with forest vegetation</a:t>
              </a:r>
              <a:r>
                <a:rPr kumimoji="0" lang="uk-U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kumimoji="0" 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62"/>
            <p:cNvSpPr txBox="1">
              <a:spLocks noChangeArrowheads="1"/>
            </p:cNvSpPr>
            <p:nvPr/>
          </p:nvSpPr>
          <p:spPr bwMode="auto">
            <a:xfrm>
              <a:off x="6874" y="4724"/>
              <a:ext cx="1271" cy="1393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Arial" panose="020B0604020202020204" pitchFamily="34" charset="0"/>
                  <a:ea typeface="Times New Roman" panose="02020603050405020304" pitchFamily="18" charset="0"/>
                </a:rPr>
                <a:t>Forest land other</a:t>
              </a:r>
              <a:r>
                <a:rPr kumimoji="0" lang="uk-U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– </a:t>
              </a:r>
              <a:r>
                <a:rPr lang="en-US" sz="1400" dirty="0">
                  <a:latin typeface="Arial" panose="020B0604020202020204" pitchFamily="34" charset="0"/>
                  <a:ea typeface="Times New Roman" panose="02020603050405020304" pitchFamily="18" charset="0"/>
                </a:rPr>
                <a:t>organizational and technological purposes</a:t>
              </a:r>
              <a:endParaRPr kumimoji="0" 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4333" y="4445"/>
              <a:ext cx="324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7" name="Line 60"/>
            <p:cNvSpPr>
              <a:spLocks noChangeShapeType="1"/>
            </p:cNvSpPr>
            <p:nvPr/>
          </p:nvSpPr>
          <p:spPr bwMode="auto">
            <a:xfrm>
              <a:off x="4333" y="4445"/>
              <a:ext cx="0" cy="21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8" name="Line 59"/>
            <p:cNvSpPr>
              <a:spLocks noChangeShapeType="1"/>
            </p:cNvSpPr>
            <p:nvPr/>
          </p:nvSpPr>
          <p:spPr bwMode="auto">
            <a:xfrm>
              <a:off x="6168" y="4445"/>
              <a:ext cx="0" cy="27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9" name="Line 58"/>
            <p:cNvSpPr>
              <a:spLocks noChangeShapeType="1"/>
            </p:cNvSpPr>
            <p:nvPr/>
          </p:nvSpPr>
          <p:spPr bwMode="auto">
            <a:xfrm>
              <a:off x="7580" y="4445"/>
              <a:ext cx="1" cy="27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1" name="Text Box 56"/>
            <p:cNvSpPr txBox="1">
              <a:spLocks noChangeArrowheads="1"/>
            </p:cNvSpPr>
            <p:nvPr/>
          </p:nvSpPr>
          <p:spPr bwMode="auto">
            <a:xfrm>
              <a:off x="3528" y="3133"/>
              <a:ext cx="4094" cy="3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cap="all" dirty="0">
                  <a:latin typeface="Arial" panose="020B0604020202020204" pitchFamily="34" charset="0"/>
                  <a:ea typeface="Times New Roman" panose="02020603050405020304" pitchFamily="18" charset="0"/>
                </a:rPr>
                <a:t>F o r e s t   e c o s y s t e m</a:t>
              </a:r>
              <a:r>
                <a:rPr kumimoji="0" lang="uk-UA" sz="1600" i="0" u="none" strike="noStrike" cap="all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kumimoji="0" lang="uk-UA" sz="2400" i="0" u="none" strike="noStrike" cap="all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44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821154"/>
              </p:ext>
            </p:extLst>
          </p:nvPr>
        </p:nvGraphicFramePr>
        <p:xfrm>
          <a:off x="1793557" y="492861"/>
          <a:ext cx="9615340" cy="17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9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36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</a:rPr>
                        <a:t>TOTAL AREA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waters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Agricultural lands</a:t>
                      </a:r>
                      <a:r>
                        <a:rPr lang="uk-UA" sz="1400" dirty="0">
                          <a:effectLst/>
                        </a:rPr>
                        <a:t>                                         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Forests and other wooded areas = Forest land and other forested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ЗЛІС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Built-up land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      </a:t>
                      </a:r>
                      <a:endParaRPr lang="uk-UA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wetlands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Dry open land with special vegetation cover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land without vegetation cover or with a slight vegetation cover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2" name="Рисунок 24" descr="Logo_2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98" y="208495"/>
            <a:ext cx="997809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11068341" y="6277970"/>
            <a:ext cx="31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0379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053887"/>
              </p:ext>
            </p:extLst>
          </p:nvPr>
        </p:nvGraphicFramePr>
        <p:xfrm>
          <a:off x="1746352" y="207024"/>
          <a:ext cx="10139258" cy="4620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3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6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2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Country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Area of territory, ha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 level of forest cover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, %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Dominating form of ownership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 tax base (object and other elements)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 utilization level of fiscal instruments (incentives, loans, fines, etc.)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Ukraine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10 663,10</a:t>
                      </a: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400" dirty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>
                          <a:effectLst/>
                        </a:rPr>
                        <a:t>v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Poland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31 268,30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30,17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FT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922 100,00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33,63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IT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FT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W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Canada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915 900,00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33,09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IT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FT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W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Turkey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76 963,00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28,41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IT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FT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France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67 483,30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26,05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Czech Republic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7 886,60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33,82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Finland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33 814,50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68,07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Sweden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44 996,40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67,79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IT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FT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Germany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35 705,00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31,98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FT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uk-UA" sz="1200" dirty="0">
                          <a:effectLst/>
                        </a:rPr>
                        <a:t>+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Italy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30 131,80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36,87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uk-UA" sz="1200" dirty="0">
                          <a:effectLst/>
                        </a:rPr>
                        <a:t>,</a:t>
                      </a:r>
                      <a:r>
                        <a:rPr lang="en-US" alt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IT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Austria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8 358,80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48,12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alt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39034" y="6148732"/>
            <a:ext cx="10972800" cy="79695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2700" dirty="0">
                <a:effectLst/>
              </a:rPr>
            </a:br>
            <a: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adjustment in forestry of foreign countries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20577" name="Прямоугольник 11"/>
          <p:cNvSpPr>
            <a:spLocks noChangeArrowheads="1"/>
          </p:cNvSpPr>
          <p:nvPr/>
        </p:nvSpPr>
        <p:spPr bwMode="auto">
          <a:xfrm>
            <a:off x="2333910" y="5107782"/>
            <a:ext cx="3491524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7675">
              <a:lnSpc>
                <a:spcPct val="115000"/>
              </a:lnSpc>
              <a:tabLst>
                <a:tab pos="638175" algn="l"/>
              </a:tabLst>
            </a:pP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 ownership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>
              <a:lnSpc>
                <a:spcPct val="115000"/>
              </a:lnSpc>
              <a:tabLst>
                <a:tab pos="638175" algn="l"/>
              </a:tabLst>
            </a:pP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private ownership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alt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447675">
              <a:lnSpc>
                <a:spcPct val="115000"/>
              </a:lnSpc>
              <a:tabLst>
                <a:tab pos="638175" algn="l"/>
              </a:tabLst>
            </a:pP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taxable land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alt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447675">
              <a:lnSpc>
                <a:spcPct val="115000"/>
              </a:lnSpc>
              <a:tabLst>
                <a:tab pos="638175" algn="l"/>
              </a:tabLst>
            </a:pP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forest tax</a:t>
            </a:r>
            <a:r>
              <a:rPr lang="uk-UA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8" name="Прямоугольник 14"/>
          <p:cNvSpPr>
            <a:spLocks noChangeArrowheads="1"/>
          </p:cNvSpPr>
          <p:nvPr/>
        </p:nvSpPr>
        <p:spPr bwMode="auto">
          <a:xfrm>
            <a:off x="6539524" y="5107782"/>
            <a:ext cx="393309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income tax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wood as a resource to the roots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+ – </a:t>
            </a:r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effective use of tools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v – </a:t>
            </a:r>
            <a:r>
              <a:rPr lang="en-US" altLang="ru-RU" sz="1200" dirty="0">
                <a:latin typeface="Times New Roman" pitchFamily="18" charset="0"/>
                <a:cs typeface="Times New Roman" pitchFamily="18" charset="0"/>
              </a:rPr>
              <a:t>partial use of tools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Рисунок 24" descr="Logo_2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0" y="207024"/>
            <a:ext cx="88892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054692" y="6277970"/>
            <a:ext cx="51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3473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710195" y="5556578"/>
            <a:ext cx="11028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ru-RU" sz="2800" b="1" dirty="0">
                <a:solidFill>
                  <a:srgbClr val="002E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of forest stands in the forests of individual European countries</a:t>
            </a:r>
            <a:endParaRPr lang="uk-UA" altLang="ru-RU" sz="3600" b="1" dirty="0">
              <a:solidFill>
                <a:srgbClr val="002E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03416"/>
              </p:ext>
            </p:extLst>
          </p:nvPr>
        </p:nvGraphicFramePr>
        <p:xfrm>
          <a:off x="1631950" y="271464"/>
          <a:ext cx="8932864" cy="5260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7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13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State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Stock of stands in the forests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Total,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</a:rPr>
                        <a:t>mln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. m</a:t>
                      </a:r>
                      <a:r>
                        <a:rPr lang="uk-UA" sz="22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Per hectare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uk-UA" sz="22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ha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Softwoods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uk-UA" sz="22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ha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Hardwood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uk-UA" sz="22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ha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commercial species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Ukraine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2 119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218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1 122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997 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Austria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1 135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292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905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Hungary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359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Denmark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199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58 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Poland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2 049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219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1 599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1"/>
                          </a:solidFill>
                          <a:effectLst/>
                        </a:rPr>
                        <a:t>450 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Slovakia</a:t>
                      </a: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b="1">
                          <a:solidFill>
                            <a:schemeClr val="tx1"/>
                          </a:solidFill>
                          <a:effectLst/>
                        </a:rPr>
                        <a:t>514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b="1">
                          <a:solidFill>
                            <a:schemeClr val="tx1"/>
                          </a:solidFill>
                          <a:effectLst/>
                        </a:rPr>
                        <a:t>266</a:t>
                      </a:r>
                      <a:endParaRPr lang="ru-RU" sz="2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234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280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Рисунок 24" descr="Logo_2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38" y="118185"/>
            <a:ext cx="966514" cy="9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068341" y="6277970"/>
            <a:ext cx="45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1523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6"/>
          <p:cNvSpPr>
            <a:spLocks noChangeArrowheads="1"/>
          </p:cNvSpPr>
          <p:nvPr/>
        </p:nvSpPr>
        <p:spPr bwMode="auto">
          <a:xfrm>
            <a:off x="1992314" y="5876925"/>
            <a:ext cx="7991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 dirty="0">
                <a:solidFill>
                  <a:srgbClr val="002E50"/>
                </a:solidFill>
              </a:rPr>
              <a:t>Intensity of annual extraction of marketable timber from forests of some European countries</a:t>
            </a:r>
            <a:endParaRPr lang="ru-RU" altLang="ru-RU" sz="2400" dirty="0">
              <a:solidFill>
                <a:srgbClr val="002E50"/>
              </a:solidFill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262459"/>
              </p:ext>
            </p:extLst>
          </p:nvPr>
        </p:nvGraphicFramePr>
        <p:xfrm>
          <a:off x="1376052" y="149225"/>
          <a:ext cx="9317038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24" descr="Logo_2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19" y="149225"/>
            <a:ext cx="991946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068340" y="6277970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488283057"/>
      </p:ext>
    </p:extLst>
  </p:cSld>
  <p:clrMapOvr>
    <a:masterClrMapping/>
  </p:clrMapOvr>
</p:sld>
</file>

<file path=ppt/theme/theme1.xml><?xml version="1.0" encoding="utf-8"?>
<a:theme xmlns:a="http://schemas.openxmlformats.org/drawingml/2006/main" name="жовта тем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жовта тема" id="{FA2964FD-C08C-437F-825A-A0039643AAF9}" vid="{223FF5DD-A584-4DDE-9D96-4BA9F4173D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595</Words>
  <Application>Microsoft Office PowerPoint</Application>
  <PresentationFormat>Широкоэкранный</PresentationFormat>
  <Paragraphs>206</Paragraphs>
  <Slides>12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жовта тема</vt:lpstr>
      <vt:lpstr>Picture</vt:lpstr>
      <vt:lpstr>Microsoft Word 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Fiscal adjustment in forestry of foreign countries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Царь</dc:creator>
  <cp:lastModifiedBy>IAP-3</cp:lastModifiedBy>
  <cp:revision>80</cp:revision>
  <dcterms:created xsi:type="dcterms:W3CDTF">2017-06-13T09:52:35Z</dcterms:created>
  <dcterms:modified xsi:type="dcterms:W3CDTF">2020-09-23T13:05:28Z</dcterms:modified>
</cp:coreProperties>
</file>